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9" d="100"/>
          <a:sy n="49" d="100"/>
        </p:scale>
        <p:origin x="-1026"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482013F-E018-4756-B97B-B0E569E83D7D}" type="datetimeFigureOut">
              <a:rPr lang="en-US" smtClean="0"/>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82013F-E018-4756-B97B-B0E569E83D7D}" type="datetimeFigureOut">
              <a:rPr lang="en-US" smtClean="0"/>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82013F-E018-4756-B97B-B0E569E83D7D}" type="datetimeFigureOut">
              <a:rPr lang="en-US" smtClean="0"/>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D482013F-E018-4756-B97B-B0E569E83D7D}" type="datetimeFigureOut">
              <a:rPr lang="en-US" smtClean="0"/>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82013F-E018-4756-B97B-B0E569E83D7D}" type="datetimeFigureOut">
              <a:rPr lang="en-US" smtClean="0"/>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482013F-E018-4756-B97B-B0E569E83D7D}" type="datetimeFigureOut">
              <a:rPr lang="en-US" smtClean="0"/>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82013F-E018-4756-B97B-B0E569E83D7D}" type="datetimeFigureOut">
              <a:rPr lang="en-US" smtClean="0"/>
              <a:t>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82013F-E018-4756-B97B-B0E569E83D7D}" type="datetimeFigureOut">
              <a:rPr lang="en-US" smtClean="0"/>
              <a:t>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82013F-E018-4756-B97B-B0E569E83D7D}" type="datetimeFigureOut">
              <a:rPr lang="en-US" smtClean="0"/>
              <a:t>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2013F-E018-4756-B97B-B0E569E83D7D}" type="datetimeFigureOut">
              <a:rPr lang="en-US" smtClean="0"/>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45199C-2AF4-4E27-AFCB-94EFABF4E58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2013F-E018-4756-B97B-B0E569E83D7D}" type="datetimeFigureOut">
              <a:rPr lang="en-US" smtClean="0"/>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45199C-2AF4-4E27-AFCB-94EFABF4E582}"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D482013F-E018-4756-B97B-B0E569E83D7D}" type="datetimeFigureOut">
              <a:rPr lang="en-US" smtClean="0"/>
              <a:t>2/8/2012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6B45199C-2AF4-4E27-AFCB-94EFABF4E582}"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Fiction: Genres and Subgenres</a:t>
            </a:r>
            <a:endParaRPr lang="en-US" dirty="0"/>
          </a:p>
        </p:txBody>
      </p:sp>
      <p:sp>
        <p:nvSpPr>
          <p:cNvPr id="3" name="Subtitle 2"/>
          <p:cNvSpPr>
            <a:spLocks noGrp="1"/>
          </p:cNvSpPr>
          <p:nvPr>
            <p:ph type="subTitle" idx="1"/>
          </p:nvPr>
        </p:nvSpPr>
        <p:spPr/>
        <p:txBody>
          <a:bodyPr/>
          <a:lstStyle/>
          <a:p>
            <a:r>
              <a:rPr lang="en-US" dirty="0" smtClean="0"/>
              <a:t>ENGL 201 Prof. Everson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semester we will study various</a:t>
            </a:r>
            <a:br>
              <a:rPr lang="en-US" dirty="0" smtClean="0"/>
            </a:br>
            <a:r>
              <a:rPr lang="en-US" dirty="0" smtClean="0"/>
              <a:t>genres of fiction</a:t>
            </a:r>
            <a:endParaRPr lang="en-US" dirty="0"/>
          </a:p>
        </p:txBody>
      </p:sp>
      <p:sp>
        <p:nvSpPr>
          <p:cNvPr id="3" name="TextBox 2"/>
          <p:cNvSpPr txBox="1"/>
          <p:nvPr/>
        </p:nvSpPr>
        <p:spPr>
          <a:xfrm>
            <a:off x="442609" y="1828800"/>
            <a:ext cx="8686800" cy="4401205"/>
          </a:xfrm>
          <a:prstGeom prst="rect">
            <a:avLst/>
          </a:prstGeom>
          <a:noFill/>
        </p:spPr>
        <p:txBody>
          <a:bodyPr wrap="square" rtlCol="0">
            <a:spAutoFit/>
          </a:bodyPr>
          <a:lstStyle/>
          <a:p>
            <a:r>
              <a:rPr lang="en-US" sz="2800" u="sng" dirty="0" smtClean="0"/>
              <a:t>Genre</a:t>
            </a:r>
            <a:r>
              <a:rPr lang="en-US" sz="2800" dirty="0" smtClean="0"/>
              <a:t> – is a type or category of literature.  </a:t>
            </a:r>
          </a:p>
          <a:p>
            <a:endParaRPr lang="en-US" sz="2800" dirty="0"/>
          </a:p>
          <a:p>
            <a:r>
              <a:rPr lang="en-US" sz="2800" dirty="0" smtClean="0"/>
              <a:t>There are many different  ways to classify works of literature.</a:t>
            </a:r>
          </a:p>
          <a:p>
            <a:endParaRPr lang="en-US" sz="2800" dirty="0"/>
          </a:p>
          <a:p>
            <a:r>
              <a:rPr lang="en-US" sz="2800" dirty="0" smtClean="0"/>
              <a:t>For this class we will look at 2 major types:</a:t>
            </a:r>
          </a:p>
          <a:p>
            <a:endParaRPr lang="en-US" sz="2800" dirty="0"/>
          </a:p>
          <a:p>
            <a:pPr marL="1098550" indent="-457200">
              <a:buFont typeface="Wingdings" pitchFamily="2" charset="2"/>
              <a:buChar char="ü"/>
            </a:pPr>
            <a:r>
              <a:rPr lang="en-US" sz="2800" dirty="0" smtClean="0"/>
              <a:t> </a:t>
            </a:r>
            <a:r>
              <a:rPr lang="en-US" sz="2800" dirty="0" smtClean="0"/>
              <a:t>Traditional</a:t>
            </a:r>
            <a:endParaRPr lang="en-US" sz="2800" dirty="0" smtClean="0"/>
          </a:p>
          <a:p>
            <a:pPr marL="1098550" indent="-457200">
              <a:buFont typeface="Wingdings" pitchFamily="2" charset="2"/>
              <a:buChar char="ü"/>
            </a:pPr>
            <a:r>
              <a:rPr lang="en-US" sz="2800" dirty="0" smtClean="0"/>
              <a:t> </a:t>
            </a:r>
            <a:r>
              <a:rPr lang="en-US" sz="2800" dirty="0" smtClean="0"/>
              <a:t>Modern</a:t>
            </a:r>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609600"/>
            <a:ext cx="6858000" cy="5693866"/>
          </a:xfrm>
          <a:prstGeom prst="rect">
            <a:avLst/>
          </a:prstGeom>
          <a:noFill/>
        </p:spPr>
        <p:txBody>
          <a:bodyPr wrap="square" rtlCol="0">
            <a:spAutoFit/>
          </a:bodyPr>
          <a:lstStyle/>
          <a:p>
            <a:r>
              <a:rPr lang="en-US" sz="2800" u="sng" dirty="0" smtClean="0"/>
              <a:t>Traditional fiction:</a:t>
            </a:r>
          </a:p>
          <a:p>
            <a:endParaRPr lang="en-US" sz="2800" u="sng" dirty="0"/>
          </a:p>
          <a:p>
            <a:r>
              <a:rPr lang="en-US" sz="2800" dirty="0" smtClean="0"/>
              <a:t>Original created </a:t>
            </a:r>
            <a:r>
              <a:rPr lang="en-US" sz="2800" u="sng" dirty="0" smtClean="0"/>
              <a:t>orally</a:t>
            </a:r>
            <a:r>
              <a:rPr lang="en-US" sz="2800" dirty="0" smtClean="0"/>
              <a:t> then later written down.</a:t>
            </a:r>
          </a:p>
          <a:p>
            <a:r>
              <a:rPr lang="en-US" sz="2800" dirty="0" smtClean="0"/>
              <a:t>Subtypes or subgenres of traditional fiction:</a:t>
            </a:r>
          </a:p>
          <a:p>
            <a:endParaRPr lang="en-US" sz="2800" dirty="0"/>
          </a:p>
          <a:p>
            <a:pPr>
              <a:buFont typeface="Arial" pitchFamily="34" charset="0"/>
              <a:buChar char="•"/>
            </a:pPr>
            <a:r>
              <a:rPr lang="en-US" sz="2800" dirty="0" smtClean="0"/>
              <a:t>  </a:t>
            </a:r>
            <a:r>
              <a:rPr lang="en-US" sz="2800" dirty="0" smtClean="0"/>
              <a:t>Folktale</a:t>
            </a:r>
            <a:endParaRPr lang="en-US" sz="2800" dirty="0" smtClean="0"/>
          </a:p>
          <a:p>
            <a:pPr>
              <a:buFont typeface="Arial" pitchFamily="34" charset="0"/>
              <a:buChar char="•"/>
            </a:pPr>
            <a:r>
              <a:rPr lang="en-US" sz="2800" dirty="0" smtClean="0"/>
              <a:t>  Fable</a:t>
            </a:r>
          </a:p>
          <a:p>
            <a:pPr>
              <a:buFont typeface="Arial" pitchFamily="34" charset="0"/>
              <a:buChar char="•"/>
            </a:pPr>
            <a:r>
              <a:rPr lang="en-US" sz="2800" dirty="0" smtClean="0"/>
              <a:t>  Legend</a:t>
            </a:r>
          </a:p>
          <a:p>
            <a:pPr>
              <a:buFont typeface="Arial" pitchFamily="34" charset="0"/>
              <a:buChar char="•"/>
            </a:pPr>
            <a:r>
              <a:rPr lang="en-US" sz="2800" dirty="0"/>
              <a:t> </a:t>
            </a:r>
            <a:r>
              <a:rPr lang="en-US" sz="2800" dirty="0" smtClean="0"/>
              <a:t> </a:t>
            </a:r>
            <a:r>
              <a:rPr lang="en-US" sz="2800" dirty="0" smtClean="0"/>
              <a:t>Myth </a:t>
            </a:r>
            <a:endParaRPr lang="en-US" sz="2800" dirty="0" smtClean="0"/>
          </a:p>
          <a:p>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28600"/>
            <a:ext cx="8305800" cy="6555641"/>
          </a:xfrm>
          <a:prstGeom prst="rect">
            <a:avLst/>
          </a:prstGeom>
          <a:noFill/>
        </p:spPr>
        <p:txBody>
          <a:bodyPr wrap="square" rtlCol="0">
            <a:spAutoFit/>
          </a:bodyPr>
          <a:lstStyle/>
          <a:p>
            <a:r>
              <a:rPr lang="en-US" sz="2800" u="sng" dirty="0" smtClean="0"/>
              <a:t>Modern fiction:</a:t>
            </a:r>
          </a:p>
          <a:p>
            <a:endParaRPr lang="en-US" sz="2800" u="sng" dirty="0"/>
          </a:p>
          <a:p>
            <a:r>
              <a:rPr lang="en-US" sz="2800" dirty="0" smtClean="0"/>
              <a:t>Developed out of writing system and the expansion of printing press especially after the mid 18</a:t>
            </a:r>
            <a:r>
              <a:rPr lang="en-US" sz="2800" baseline="30000" dirty="0" smtClean="0"/>
              <a:t>th</a:t>
            </a:r>
            <a:r>
              <a:rPr lang="en-US" sz="2800" dirty="0" smtClean="0"/>
              <a:t> century (1750s) in Europe.</a:t>
            </a:r>
          </a:p>
          <a:p>
            <a:r>
              <a:rPr lang="en-US" sz="2800" dirty="0" smtClean="0"/>
              <a:t>Subtypes or subgenres of modern fiction:</a:t>
            </a:r>
          </a:p>
          <a:p>
            <a:endParaRPr lang="en-US" sz="2800" dirty="0"/>
          </a:p>
          <a:p>
            <a:pPr>
              <a:buFont typeface="Arial" pitchFamily="34" charset="0"/>
              <a:buChar char="•"/>
            </a:pPr>
            <a:r>
              <a:rPr lang="en-US" sz="2800" dirty="0" smtClean="0"/>
              <a:t>  Romance  </a:t>
            </a:r>
          </a:p>
          <a:p>
            <a:pPr>
              <a:buFont typeface="Arial" pitchFamily="34" charset="0"/>
              <a:buChar char="•"/>
            </a:pPr>
            <a:r>
              <a:rPr lang="en-US" sz="2800" dirty="0" smtClean="0"/>
              <a:t>  </a:t>
            </a:r>
            <a:r>
              <a:rPr lang="en-US" sz="2800" dirty="0" smtClean="0"/>
              <a:t>Gothic or horror</a:t>
            </a:r>
            <a:endParaRPr lang="en-US" sz="2800" dirty="0" smtClean="0"/>
          </a:p>
          <a:p>
            <a:pPr>
              <a:buFont typeface="Arial" pitchFamily="34" charset="0"/>
              <a:buChar char="•"/>
            </a:pPr>
            <a:r>
              <a:rPr lang="en-US" sz="2800" dirty="0" smtClean="0"/>
              <a:t>  Realism</a:t>
            </a:r>
          </a:p>
          <a:p>
            <a:pPr>
              <a:buFont typeface="Arial" pitchFamily="34" charset="0"/>
              <a:buChar char="•"/>
            </a:pPr>
            <a:r>
              <a:rPr lang="en-US" sz="2800" dirty="0" smtClean="0"/>
              <a:t>  Historical fiction</a:t>
            </a:r>
          </a:p>
          <a:p>
            <a:pPr>
              <a:buFont typeface="Arial" pitchFamily="34" charset="0"/>
              <a:buChar char="•"/>
            </a:pPr>
            <a:r>
              <a:rPr lang="en-US" sz="2800" dirty="0" smtClean="0"/>
              <a:t>  Science or fantasy fiction</a:t>
            </a:r>
          </a:p>
          <a:p>
            <a:pPr>
              <a:buFont typeface="Arial" pitchFamily="34" charset="0"/>
              <a:buChar char="•"/>
            </a:pPr>
            <a:r>
              <a:rPr lang="en-US" sz="2800" dirty="0"/>
              <a:t> </a:t>
            </a:r>
            <a:r>
              <a:rPr lang="en-US" sz="2800" dirty="0" smtClean="0"/>
              <a:t> Many others ….</a:t>
            </a:r>
          </a:p>
          <a:p>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6858000" cy="6124754"/>
          </a:xfrm>
          <a:prstGeom prst="rect">
            <a:avLst/>
          </a:prstGeom>
          <a:noFill/>
        </p:spPr>
        <p:txBody>
          <a:bodyPr wrap="square" rtlCol="0">
            <a:spAutoFit/>
          </a:bodyPr>
          <a:lstStyle/>
          <a:p>
            <a:r>
              <a:rPr lang="en-US" sz="2800" u="sng" dirty="0" smtClean="0"/>
              <a:t>Class – Group </a:t>
            </a:r>
            <a:r>
              <a:rPr lang="en-US" sz="2800" u="sng" dirty="0" smtClean="0"/>
              <a:t>work:</a:t>
            </a:r>
            <a:endParaRPr lang="en-US" sz="2800" u="sng" dirty="0" smtClean="0"/>
          </a:p>
          <a:p>
            <a:endParaRPr lang="en-US" sz="2800" u="sng" dirty="0"/>
          </a:p>
          <a:p>
            <a:r>
              <a:rPr lang="en-US" sz="2800" dirty="0" smtClean="0"/>
              <a:t>Work in small groups come up with examples of each type of genre and sub genre. Title.</a:t>
            </a:r>
          </a:p>
          <a:p>
            <a:endParaRPr lang="en-US" sz="2800" dirty="0"/>
          </a:p>
          <a:p>
            <a:pPr>
              <a:buFont typeface="Arial" pitchFamily="34" charset="0"/>
              <a:buChar char="•"/>
            </a:pPr>
            <a:r>
              <a:rPr lang="en-US" sz="2800" dirty="0" smtClean="0"/>
              <a:t>  Folk tale / legend / myth  / fable</a:t>
            </a:r>
          </a:p>
          <a:p>
            <a:pPr>
              <a:buFont typeface="Arial" pitchFamily="34" charset="0"/>
              <a:buChar char="•"/>
            </a:pPr>
            <a:r>
              <a:rPr lang="en-US" sz="2800" dirty="0" smtClean="0"/>
              <a:t>  Romance  </a:t>
            </a:r>
          </a:p>
          <a:p>
            <a:pPr>
              <a:buFont typeface="Arial" pitchFamily="34" charset="0"/>
              <a:buChar char="•"/>
            </a:pPr>
            <a:r>
              <a:rPr lang="en-US" sz="2800" dirty="0" smtClean="0"/>
              <a:t>  </a:t>
            </a:r>
            <a:r>
              <a:rPr lang="en-US" sz="2800" dirty="0" smtClean="0"/>
              <a:t>Gothic or horror</a:t>
            </a:r>
            <a:endParaRPr lang="en-US" sz="2800" dirty="0" smtClean="0"/>
          </a:p>
          <a:p>
            <a:pPr>
              <a:buFont typeface="Arial" pitchFamily="34" charset="0"/>
              <a:buChar char="•"/>
            </a:pPr>
            <a:r>
              <a:rPr lang="en-US" sz="2800" dirty="0" smtClean="0"/>
              <a:t>  Realism</a:t>
            </a:r>
          </a:p>
          <a:p>
            <a:pPr>
              <a:buFont typeface="Arial" pitchFamily="34" charset="0"/>
              <a:buChar char="•"/>
            </a:pPr>
            <a:r>
              <a:rPr lang="en-US" sz="2800" dirty="0" smtClean="0"/>
              <a:t>  Historical fiction</a:t>
            </a:r>
          </a:p>
          <a:p>
            <a:pPr>
              <a:buFont typeface="Arial" pitchFamily="34" charset="0"/>
              <a:buChar char="•"/>
            </a:pPr>
            <a:r>
              <a:rPr lang="en-US" sz="2800" dirty="0" smtClean="0"/>
              <a:t>  Science or fantasy fiction</a:t>
            </a:r>
          </a:p>
          <a:p>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76200"/>
            <a:ext cx="7125113" cy="924475"/>
          </a:xfrm>
        </p:spPr>
        <p:txBody>
          <a:bodyPr/>
          <a:lstStyle/>
          <a:p>
            <a:r>
              <a:rPr lang="en-US" dirty="0" smtClean="0"/>
              <a:t>Individual In-class Assignment:</a:t>
            </a:r>
            <a:endParaRPr lang="en-US" dirty="0"/>
          </a:p>
        </p:txBody>
      </p:sp>
      <p:sp>
        <p:nvSpPr>
          <p:cNvPr id="3" name="TextBox 2"/>
          <p:cNvSpPr txBox="1"/>
          <p:nvPr/>
        </p:nvSpPr>
        <p:spPr>
          <a:xfrm>
            <a:off x="609600" y="985421"/>
            <a:ext cx="7848600" cy="5262979"/>
          </a:xfrm>
          <a:prstGeom prst="rect">
            <a:avLst/>
          </a:prstGeom>
          <a:noFill/>
        </p:spPr>
        <p:txBody>
          <a:bodyPr wrap="square" rtlCol="0">
            <a:spAutoFit/>
          </a:bodyPr>
          <a:lstStyle/>
          <a:p>
            <a:r>
              <a:rPr lang="en-US" sz="2400" dirty="0" smtClean="0"/>
              <a:t>Write a well developed paragraph explaining </a:t>
            </a:r>
            <a:r>
              <a:rPr lang="en-US" sz="2400" u="sng" dirty="0" smtClean="0"/>
              <a:t>your favorite genre of fiction</a:t>
            </a:r>
            <a:r>
              <a:rPr lang="en-US" sz="2400" dirty="0" smtClean="0"/>
              <a:t>. Explain why you enjoy this genre more than others.  Give an example of a work (show, movie, book or story) that you enjoy the most in that genre.  Provide details about the work of fiction that helps explain why you like that genre so much. Conclude your paragraph.</a:t>
            </a:r>
          </a:p>
          <a:p>
            <a:endParaRPr lang="en-US" sz="2400" dirty="0"/>
          </a:p>
          <a:p>
            <a:pPr algn="ctr"/>
            <a:r>
              <a:rPr lang="en-US" sz="2400" dirty="0" smtClean="0"/>
              <a:t>To Hand in by End of class!</a:t>
            </a:r>
          </a:p>
          <a:p>
            <a:r>
              <a:rPr lang="en-US" sz="2400" dirty="0" smtClean="0"/>
              <a:t>20 points - Rubric:</a:t>
            </a:r>
          </a:p>
          <a:p>
            <a:r>
              <a:rPr lang="en-US" sz="2400" dirty="0" smtClean="0"/>
              <a:t>5 pts. for favorite genre and why / 3 pts. for example /  6 pts. details /  3 pts. conclusion / 3 pts. best English grammar, punctuation, spelling </a:t>
            </a:r>
            <a:endParaRPr lang="en-US" sz="2400" dirty="0"/>
          </a:p>
        </p:txBody>
      </p:sp>
    </p:spTree>
    <p:extLst>
      <p:ext uri="{BB962C8B-B14F-4D97-AF65-F5344CB8AC3E}">
        <p14:creationId xmlns:p14="http://schemas.microsoft.com/office/powerpoint/2010/main" val="3435483093"/>
      </p:ext>
    </p:extLst>
  </p:cSld>
  <p:clrMapOvr>
    <a:masterClrMapping/>
  </p:clrMapOvr>
</p:sld>
</file>

<file path=ppt/theme/theme1.xml><?xml version="1.0" encoding="utf-8"?>
<a:theme xmlns:a="http://schemas.openxmlformats.org/drawingml/2006/main" name="Summ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166</TotalTime>
  <Words>300</Words>
  <Application>Microsoft Office PowerPoint</Application>
  <PresentationFormat>On-screen Show (4:3)</PresentationFormat>
  <Paragraphs>47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Summer</vt:lpstr>
      <vt:lpstr>Fiction: Genres and Subgenres</vt:lpstr>
      <vt:lpstr>This semester we will study various genres of fiction</vt:lpstr>
      <vt:lpstr>PowerPoint Presentation</vt:lpstr>
      <vt:lpstr>PowerPoint Presentation</vt:lpstr>
      <vt:lpstr>PowerPoint Presentation</vt:lpstr>
      <vt:lpstr>Individual In-class Assignment:</vt:lpstr>
    </vt:vector>
  </TitlesOfParts>
  <Company>SUAGM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Fiction: Genres and Subgenres</dc:title>
  <dc:creator>facultad</dc:creator>
  <cp:lastModifiedBy>Sally Everson</cp:lastModifiedBy>
  <cp:revision>3</cp:revision>
  <dcterms:created xsi:type="dcterms:W3CDTF">2011-09-01T13:34:54Z</dcterms:created>
  <dcterms:modified xsi:type="dcterms:W3CDTF">2012-02-08T22:10:37Z</dcterms:modified>
</cp:coreProperties>
</file>